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851"/>
    <a:srgbClr val="E20000"/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87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5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339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554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64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735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534" y="2160589"/>
            <a:ext cx="8596668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710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  <a:prstGeom prst="rect">
            <a:avLst/>
          </a:prstGeo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270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2F2E0-11D2-4321-A94D-696DF4BB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02FCE9-691E-41BF-A9E1-AA0277D2A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1800B-F6A1-4DC0-B6FF-4951F862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9D4B9-668B-48D3-B5C6-39D67484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344EBF-269C-4FC4-855D-D102F463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754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8D7D6-BB69-4249-96FA-C3C5D883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A3ACFE-8306-47CE-82FB-29810D48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09359-F090-40B7-83F0-104E7033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7913C1-5073-461E-B8BD-FDB1E29E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C7466D-B5D4-45C8-B422-BABE8A84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528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E23E6-3B3B-48DC-8822-6B6EE8B3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042358-A39F-4807-B290-F0010B271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5F813B-02CC-4503-A3AF-2361434F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03C903-48D1-43A2-BEDB-C133978F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4CD69-5B60-434F-888A-0026EFBC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54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34" y="2160589"/>
            <a:ext cx="8596668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291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8B047-88CB-45D7-A0AC-A4C9946B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995F3D-75DA-4B27-B835-973372474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1C476E-0C00-401F-9FB0-2864E00B4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6D82E8-BE49-4258-97D6-2ADDADD4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46A2CC-86EB-4289-B7D4-D7FF2E97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389EA7-2589-46D8-90A5-D388F891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45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09AAB-1D73-47F7-BC8B-69E82FA6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390260-4A14-44EA-9676-C8D361377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B894AD-2847-47C7-9015-8DFD29F0C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398B6E-16CA-42F8-8813-F5533CF22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C2C51F-A264-4384-BCE5-B8FE67B91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427E28-984F-476F-AAD3-3AC94235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081453-46A3-4BBF-B5B5-0668CDA0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7C6A65-83AF-4165-94DB-EC7414DB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330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615F8-39A8-4448-A6A6-042CF3F5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96EF8D-F3C0-44B0-A502-636BE82C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59DD4E-FB9C-4745-BB53-28CADF3E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FC8553-51E9-4CD8-8F0E-4DC0B379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922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5F0D1E-EE8D-42D5-8AC0-85013A82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B16E3F-0F09-4292-A5F1-544A7CC9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4FE556-8AE6-4A92-903E-1C9D1FD2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946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20981-08F3-4FC6-B8A4-36C5854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7A63D-3047-4255-AB02-E68C89FD5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53CB99-C91E-4C89-B57D-18ACDDBC4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5D1177-BD1D-4BE7-A3D0-8A09AE15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3D0D00-D571-484B-AAA1-0C38867C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BC15E4-D935-477A-BD7A-CBCE7600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842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8A7B-62E6-4E56-AD67-BDA2FC06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720B7D-83E2-4FCB-8315-196489F20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A2943E-6919-4D0F-897E-9FFC6EE69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F7AA1E-4FE3-4991-9B41-3E858C72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D94CE8-151C-4D28-A996-AE87C1F1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2535AA-052F-46AC-B1B1-249D93E4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57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8D069-BF4B-4ADC-926C-0B57BF8C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547794-BB2E-4990-81BD-099398179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65E5A-45B2-4015-9E6C-ED72480CF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4064F-E4E6-4964-A04B-6E1D0222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E00142-5467-4BD1-8084-C11567D0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943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D09236-EDDF-487A-B108-AD832F9D2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423FD5-B7DD-4F7E-84A6-7D4400C6E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BA106-67C6-4C61-BF12-ACD25392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B9305-319D-499F-AC55-849D5600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3B0E1-D6CA-47D0-AD39-55B4712B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81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23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91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46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5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0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54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91E22DE7-3E86-45B9-85FA-E24665CD2273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2B0926D-2790-4D27-BBBA-F9AF0A64A8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46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1687">
              <a:srgbClr val="D2CCB3"/>
            </a:gs>
            <a:gs pos="69375">
              <a:srgbClr val="D3CDB5"/>
            </a:gs>
            <a:gs pos="94000">
              <a:schemeClr val="bg2"/>
            </a:gs>
            <a:gs pos="99000">
              <a:schemeClr val="bg2">
                <a:lumMod val="90000"/>
              </a:schemeClr>
            </a:gs>
            <a:gs pos="0">
              <a:schemeClr val="accent6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23560">
              <a:srgbClr val="EFEEEE"/>
            </a:gs>
            <a:gs pos="31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 rot="10800000">
            <a:off x="0" y="-13628"/>
            <a:ext cx="11751338" cy="6885256"/>
            <a:chOff x="-9384894" y="822832"/>
            <a:chExt cx="11344848" cy="6885256"/>
          </a:xfrm>
        </p:grpSpPr>
        <p:cxnSp>
          <p:nvCxnSpPr>
            <p:cNvPr id="19" name="Straight Connector 18"/>
            <p:cNvCxnSpPr>
              <a:cxnSpLocks/>
            </p:cNvCxnSpPr>
            <p:nvPr/>
          </p:nvCxnSpPr>
          <p:spPr>
            <a:xfrm rot="10800000">
              <a:off x="-242355" y="2302616"/>
              <a:ext cx="2175834" cy="1758603"/>
            </a:xfrm>
            <a:prstGeom prst="line">
              <a:avLst/>
            </a:prstGeom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 rot="10800000" flipH="1">
              <a:off x="-9384894" y="6251058"/>
              <a:ext cx="8637420" cy="0"/>
            </a:xfrm>
            <a:prstGeom prst="line">
              <a:avLst/>
            </a:prstGeom>
            <a:ln w="952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 rot="10800000" flipH="1">
              <a:off x="-625630" y="822832"/>
              <a:ext cx="2172669" cy="6827644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/>
            </a:p>
          </p:txBody>
        </p:sp>
        <p:sp>
          <p:nvSpPr>
            <p:cNvPr id="22" name="Rectangle 25"/>
            <p:cNvSpPr/>
            <p:nvPr/>
          </p:nvSpPr>
          <p:spPr>
            <a:xfrm flipH="1">
              <a:off x="-242354" y="826866"/>
              <a:ext cx="1745325" cy="6866022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-461217" y="683116"/>
              <a:ext cx="2230284" cy="255616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/>
            </a:p>
          </p:txBody>
        </p:sp>
        <p:sp>
          <p:nvSpPr>
            <p:cNvPr id="25" name="Rectangle 28"/>
            <p:cNvSpPr/>
            <p:nvPr userDrawn="1"/>
          </p:nvSpPr>
          <p:spPr>
            <a:xfrm>
              <a:off x="-171622" y="850091"/>
              <a:ext cx="2110057" cy="685799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/>
            </a:p>
          </p:txBody>
        </p:sp>
        <p:sp>
          <p:nvSpPr>
            <p:cNvPr id="26" name="Rectangle 29"/>
            <p:cNvSpPr/>
            <p:nvPr/>
          </p:nvSpPr>
          <p:spPr>
            <a:xfrm rot="10800000" flipH="1">
              <a:off x="19278" y="846055"/>
              <a:ext cx="1940676" cy="6857999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6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D21536C5-F41C-468B-BAA9-D785D1970F9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89" y="185584"/>
            <a:ext cx="129009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7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1687">
              <a:srgbClr val="D2CCB3"/>
            </a:gs>
            <a:gs pos="69375">
              <a:srgbClr val="D3CDB5"/>
            </a:gs>
            <a:gs pos="94000">
              <a:schemeClr val="bg2"/>
            </a:gs>
            <a:gs pos="99000">
              <a:schemeClr val="bg2">
                <a:lumMod val="90000"/>
              </a:schemeClr>
            </a:gs>
            <a:gs pos="0">
              <a:schemeClr val="accent6">
                <a:lumMod val="5000"/>
                <a:lumOff val="95000"/>
              </a:schemeClr>
            </a:gs>
            <a:gs pos="100000">
              <a:schemeClr val="bg2">
                <a:lumMod val="90000"/>
              </a:schemeClr>
            </a:gs>
            <a:gs pos="23560">
              <a:srgbClr val="EFEEEE"/>
            </a:gs>
            <a:gs pos="31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D02688-A16D-4E5E-A777-71000574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D41143-8762-49A5-941A-9FEFC83E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56D51-F183-4F46-BA31-4095FA3A8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EB7E-CF70-4876-83F5-4264917B4CC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5183BE-B4DF-4FDC-8522-147976AAF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005F0-23BA-4939-838E-46123D9E8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AD27-50D0-4AC4-8DCE-584ADEAF59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05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>
            <a:extLst>
              <a:ext uri="{FF2B5EF4-FFF2-40B4-BE49-F238E27FC236}">
                <a16:creationId xmlns:a16="http://schemas.microsoft.com/office/drawing/2014/main" id="{E3373627-4C05-4152-94EA-4D4F1E9BBDB3}"/>
              </a:ext>
            </a:extLst>
          </p:cNvPr>
          <p:cNvSpPr txBox="1"/>
          <p:nvPr/>
        </p:nvSpPr>
        <p:spPr>
          <a:xfrm>
            <a:off x="2622420" y="1201828"/>
            <a:ext cx="9327467" cy="45397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" b="1" dirty="0">
              <a:solidFill>
                <a:srgbClr val="0E28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17:00-17:10 h: </a:t>
            </a:r>
            <a:r>
              <a:rPr lang="es-E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y Moderación</a:t>
            </a:r>
          </a:p>
          <a:p>
            <a:r>
              <a:rPr lang="es-E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María Argente</a:t>
            </a:r>
          </a:p>
          <a:p>
            <a:r>
              <a:rPr lang="es-E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especialista en Endocrinología y Nutrición. Hospital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Politècnic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Fe.</a:t>
            </a:r>
          </a:p>
          <a:p>
            <a:endParaRPr lang="es-ES" sz="1400" dirty="0">
              <a:solidFill>
                <a:srgbClr val="418A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>
                <a:solidFill>
                  <a:srgbClr val="E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17:10-17:40 h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400" b="1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¿Cuándo pensar en un error innato del metabolismo? </a:t>
            </a:r>
          </a:p>
          <a:p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Dr. Isidro Vitoria Miñana.</a:t>
            </a:r>
          </a:p>
          <a:p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Investigador emérito. Unidad Nutrición y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Metabolopatías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Hospital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Politècnic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Fe.</a:t>
            </a:r>
          </a:p>
          <a:p>
            <a:endParaRPr lang="es-E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17:40-18:10 h </a:t>
            </a:r>
            <a:r>
              <a:rPr lang="es-ES" sz="1400" b="1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Impacto de los tratamientos oncológicos (QT/RT) en el estado nutricional.</a:t>
            </a:r>
          </a:p>
          <a:p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Dra. Inmaculada Peiró Martínez </a:t>
            </a:r>
          </a:p>
          <a:p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especialista en Endocrinología y Nutrición.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Catalá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d'Oncologia</a:t>
            </a:r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endParaRPr lang="en-US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18:10-18:40 h: </a:t>
            </a:r>
            <a:r>
              <a:rPr lang="es-ES" sz="1400" b="1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Fórmulas para la recuperación muscular: composición, indicaciones y evidencia científica.</a:t>
            </a:r>
          </a:p>
          <a:p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Dra. Silvia </a:t>
            </a:r>
            <a:r>
              <a:rPr lang="es-ES" sz="1400" dirty="0" err="1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Veses</a:t>
            </a:r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Martín. </a:t>
            </a:r>
          </a:p>
          <a:p>
            <a:r>
              <a:rPr lang="es-E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especialista en Endocrinología y Nutrición. Hospital Universitario Doctor </a:t>
            </a:r>
            <a:r>
              <a:rPr lang="es-ES" sz="1400" dirty="0" err="1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Peset</a:t>
            </a:r>
            <a:r>
              <a:rPr lang="es-ES" sz="1400" dirty="0">
                <a:solidFill>
                  <a:srgbClr val="418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18:40-19:00 h. </a:t>
            </a:r>
            <a:r>
              <a:rPr lang="en-US" sz="1400" b="1" dirty="0" err="1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r>
              <a:rPr lang="en-US" sz="1400" b="1" dirty="0">
                <a:solidFill>
                  <a:srgbClr val="0E28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E2851"/>
              </a:solidFill>
            </a:endParaRPr>
          </a:p>
          <a:p>
            <a:endParaRPr lang="en-US" sz="2400"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E0FCD8E-D581-49A5-9374-C970D2A86C13}"/>
              </a:ext>
            </a:extLst>
          </p:cNvPr>
          <p:cNvSpPr txBox="1">
            <a:spLocks/>
          </p:cNvSpPr>
          <p:nvPr/>
        </p:nvSpPr>
        <p:spPr>
          <a:xfrm>
            <a:off x="1029090" y="307667"/>
            <a:ext cx="10421736" cy="98488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812" marR="6199" algn="ctr">
              <a:spcBef>
                <a:spcPts val="0"/>
              </a:spcBef>
            </a:pPr>
            <a:r>
              <a:rPr lang="es-ES" sz="3200" b="1" dirty="0"/>
              <a:t> 4a Jornada de Nutrición de la SVEDyN</a:t>
            </a:r>
          </a:p>
          <a:p>
            <a:pPr marL="5812" marR="6199" algn="ctr">
              <a:spcBef>
                <a:spcPts val="0"/>
              </a:spcBef>
            </a:pPr>
            <a:endParaRPr lang="es-ES" sz="3200" b="1" spc="-6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25D0DB6-3C84-42D8-97B8-BF0E26F540B2}"/>
              </a:ext>
            </a:extLst>
          </p:cNvPr>
          <p:cNvSpPr txBox="1">
            <a:spLocks/>
          </p:cNvSpPr>
          <p:nvPr/>
        </p:nvSpPr>
        <p:spPr>
          <a:xfrm>
            <a:off x="2309100" y="744908"/>
            <a:ext cx="9640787" cy="70788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812" marR="6199"/>
            <a:r>
              <a:rPr lang="es-ES" sz="1600" b="1" spc="-6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</a:p>
          <a:p>
            <a:pPr marL="5812" marR="6199"/>
            <a:r>
              <a:rPr lang="es-ES" sz="1400" b="1" spc="-6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				  						           </a:t>
            </a:r>
            <a:r>
              <a:rPr lang="pt-BR" sz="1400" b="1" spc="-6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Lugar: COMV - Sala </a:t>
            </a:r>
            <a:r>
              <a:rPr lang="pt-BR" sz="1400" b="1" spc="-6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Chuliá</a:t>
            </a:r>
            <a:r>
              <a:rPr lang="pt-BR" sz="1400" b="1" spc="-6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Campos</a:t>
            </a:r>
          </a:p>
          <a:p>
            <a:pPr marL="5812" marR="6199"/>
            <a:r>
              <a:rPr lang="es-ES" sz="1600" b="1" spc="-6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Jueves, 3 de octubre de 2024 	                               					Actividad Híbrida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426081-4200-4DBB-9E62-5FB4F94A90E0}"/>
              </a:ext>
            </a:extLst>
          </p:cNvPr>
          <p:cNvSpPr txBox="1"/>
          <p:nvPr/>
        </p:nvSpPr>
        <p:spPr>
          <a:xfrm>
            <a:off x="4882391" y="5585832"/>
            <a:ext cx="216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0E2851"/>
                </a:solidFill>
              </a:rPr>
              <a:t>Patrocinadores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9F2F4FE-19CA-3E48-EB2B-3088D7C92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9" b="20712"/>
          <a:stretch/>
        </p:blipFill>
        <p:spPr>
          <a:xfrm>
            <a:off x="2083675" y="6074460"/>
            <a:ext cx="1730131" cy="525367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E4CFD58-09A8-37A0-BFED-FF04EAFB9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404" y="6071694"/>
            <a:ext cx="1950349" cy="52944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A88F82D-38C8-EE77-56F8-9D060CCD67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61" b="35137"/>
          <a:stretch/>
        </p:blipFill>
        <p:spPr>
          <a:xfrm>
            <a:off x="6111117" y="6074728"/>
            <a:ext cx="1730130" cy="52944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1E063D50-1CA7-7121-7BC2-B7674DBF4D3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" t="23950" r="6357" b="23950"/>
          <a:stretch/>
        </p:blipFill>
        <p:spPr>
          <a:xfrm>
            <a:off x="188649" y="6062015"/>
            <a:ext cx="1730130" cy="53334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C06090F-6B71-E4E5-CE6B-E1474E77F8E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2" t="39292" r="8483" b="39546"/>
          <a:stretch/>
        </p:blipFill>
        <p:spPr>
          <a:xfrm>
            <a:off x="10078707" y="6085464"/>
            <a:ext cx="1954878" cy="50190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8B32344-602B-8D90-66FF-277B7515CE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149" y="6062015"/>
            <a:ext cx="1847141" cy="60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718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10175</TotalTime>
  <Words>210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Faceta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 Araque</dc:creator>
  <cp:lastModifiedBy>Amparo</cp:lastModifiedBy>
  <cp:revision>68</cp:revision>
  <dcterms:created xsi:type="dcterms:W3CDTF">2022-05-24T10:08:54Z</dcterms:created>
  <dcterms:modified xsi:type="dcterms:W3CDTF">2024-06-26T05:55:56Z</dcterms:modified>
</cp:coreProperties>
</file>